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1/3/2021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767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01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5189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0495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651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365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62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67584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15178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05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1/3/2021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762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1/3/2021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070660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24" r:id="rId6"/>
    <p:sldLayoutId id="2147483720" r:id="rId7"/>
    <p:sldLayoutId id="2147483721" r:id="rId8"/>
    <p:sldLayoutId id="2147483722" r:id="rId9"/>
    <p:sldLayoutId id="2147483723" r:id="rId10"/>
    <p:sldLayoutId id="214748372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32E1D0A-14BF-4E0F-9D63-A7D4429F9BF6}"/>
              </a:ext>
            </a:extLst>
          </p:cNvPr>
          <p:cNvSpPr>
            <a:spLocks noGrp="1"/>
          </p:cNvSpPr>
          <p:nvPr>
            <p:ph type="ctrTitle"/>
          </p:nvPr>
        </p:nvSpPr>
        <p:spPr>
          <a:xfrm>
            <a:off x="1005653" y="744909"/>
            <a:ext cx="4798447" cy="3155419"/>
          </a:xfrm>
        </p:spPr>
        <p:txBody>
          <a:bodyPr anchor="b">
            <a:normAutofit/>
          </a:bodyPr>
          <a:lstStyle/>
          <a:p>
            <a:pPr algn="l"/>
            <a:r>
              <a:rPr lang="en-IN" sz="5400" dirty="0"/>
              <a:t>Urban Happiness</a:t>
            </a:r>
          </a:p>
        </p:txBody>
      </p:sp>
      <p:sp>
        <p:nvSpPr>
          <p:cNvPr id="3" name="Subtitle 2">
            <a:extLst>
              <a:ext uri="{FF2B5EF4-FFF2-40B4-BE49-F238E27FC236}">
                <a16:creationId xmlns:a16="http://schemas.microsoft.com/office/drawing/2014/main" id="{C85E6EF9-DD50-478A-902C-D86BE8ABD8EF}"/>
              </a:ext>
            </a:extLst>
          </p:cNvPr>
          <p:cNvSpPr>
            <a:spLocks noGrp="1"/>
          </p:cNvSpPr>
          <p:nvPr>
            <p:ph type="subTitle" idx="1"/>
          </p:nvPr>
        </p:nvSpPr>
        <p:spPr>
          <a:xfrm>
            <a:off x="1012785" y="4074784"/>
            <a:ext cx="4798446" cy="2054306"/>
          </a:xfrm>
        </p:spPr>
        <p:txBody>
          <a:bodyPr anchor="t">
            <a:normAutofit/>
          </a:bodyPr>
          <a:lstStyle/>
          <a:p>
            <a:pPr algn="l"/>
            <a:endParaRPr lang="en-IN" sz="2200" dirty="0"/>
          </a:p>
          <a:p>
            <a:pPr algn="l"/>
            <a:r>
              <a:rPr lang="en-IN" sz="2200" dirty="0"/>
              <a:t>Ayushi Sharma</a:t>
            </a:r>
          </a:p>
        </p:txBody>
      </p:sp>
      <p:pic>
        <p:nvPicPr>
          <p:cNvPr id="4" name="Picture 3">
            <a:extLst>
              <a:ext uri="{FF2B5EF4-FFF2-40B4-BE49-F238E27FC236}">
                <a16:creationId xmlns:a16="http://schemas.microsoft.com/office/drawing/2014/main" id="{E26B8435-34EA-4024-87DD-49D306367FFC}"/>
              </a:ext>
            </a:extLst>
          </p:cNvPr>
          <p:cNvPicPr>
            <a:picLocks noChangeAspect="1"/>
          </p:cNvPicPr>
          <p:nvPr/>
        </p:nvPicPr>
        <p:blipFill rotWithShape="1">
          <a:blip r:embed="rId2"/>
          <a:srcRect l="17455" r="22019" b="2"/>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6750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C86FB-89FD-4150-9E3A-E065F4794E4E}"/>
              </a:ext>
            </a:extLst>
          </p:cNvPr>
          <p:cNvSpPr>
            <a:spLocks noGrp="1"/>
          </p:cNvSpPr>
          <p:nvPr>
            <p:ph idx="1"/>
          </p:nvPr>
        </p:nvSpPr>
        <p:spPr>
          <a:xfrm>
            <a:off x="683581" y="532660"/>
            <a:ext cx="10670219" cy="5644303"/>
          </a:xfrm>
        </p:spPr>
        <p:txBody>
          <a:bodyPr/>
          <a:lstStyle/>
          <a:p>
            <a:r>
              <a:rPr lang="en-IN" dirty="0"/>
              <a:t> </a:t>
            </a:r>
            <a:r>
              <a:rPr lang="en-IN" sz="2000" dirty="0"/>
              <a:t>Marking the closest neighbourhood to the given venue.</a:t>
            </a:r>
          </a:p>
          <a:p>
            <a:r>
              <a:rPr lang="en-IN" sz="1800" dirty="0"/>
              <a:t>Two nearest neighbourhood marked in the map are shown using the yellow line.</a:t>
            </a:r>
          </a:p>
        </p:txBody>
      </p:sp>
      <p:pic>
        <p:nvPicPr>
          <p:cNvPr id="4" name="Picture 3">
            <a:extLst>
              <a:ext uri="{FF2B5EF4-FFF2-40B4-BE49-F238E27FC236}">
                <a16:creationId xmlns:a16="http://schemas.microsoft.com/office/drawing/2014/main" id="{15C89548-90F2-4E09-9D43-F2848F32B220}"/>
              </a:ext>
            </a:extLst>
          </p:cNvPr>
          <p:cNvPicPr/>
          <p:nvPr/>
        </p:nvPicPr>
        <p:blipFill rotWithShape="1">
          <a:blip r:embed="rId2"/>
          <a:srcRect l="25925" t="49242" r="4276" b="9395"/>
          <a:stretch/>
        </p:blipFill>
        <p:spPr bwMode="auto">
          <a:xfrm>
            <a:off x="2290439" y="2388093"/>
            <a:ext cx="7081421" cy="31693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390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47A01-0905-41D1-8A9C-A01B21657348}"/>
              </a:ext>
            </a:extLst>
          </p:cNvPr>
          <p:cNvSpPr>
            <a:spLocks noGrp="1"/>
          </p:cNvSpPr>
          <p:nvPr>
            <p:ph idx="1"/>
          </p:nvPr>
        </p:nvSpPr>
        <p:spPr>
          <a:xfrm>
            <a:off x="683581" y="577049"/>
            <a:ext cx="10670219" cy="5599914"/>
          </a:xfrm>
        </p:spPr>
        <p:txBody>
          <a:bodyPr/>
          <a:lstStyle/>
          <a:p>
            <a:r>
              <a:rPr lang="en-IN" dirty="0"/>
              <a:t>Machine Learning </a:t>
            </a:r>
          </a:p>
          <a:p>
            <a:r>
              <a:rPr lang="en-US" sz="1800" dirty="0">
                <a:effectLst/>
                <a:latin typeface="Times New Roman" panose="02020603050405020304" pitchFamily="18" charset="0"/>
                <a:ea typeface="Calibri" panose="020F0502020204030204" pitchFamily="34" charset="0"/>
              </a:rPr>
              <a:t>K-Means clustering is used to cluster the neighborhoods. Since the label in which the neighborhoods are not known classification algorithm cannot be used.</a:t>
            </a:r>
          </a:p>
          <a:p>
            <a:r>
              <a:rPr lang="en-US" sz="1800" dirty="0">
                <a:latin typeface="Times New Roman" panose="02020603050405020304" pitchFamily="18" charset="0"/>
              </a:rPr>
              <a:t>The output gives 5 clusters which are marked on the map.</a:t>
            </a:r>
          </a:p>
          <a:p>
            <a:endParaRPr lang="en-IN" dirty="0"/>
          </a:p>
        </p:txBody>
      </p:sp>
      <p:pic>
        <p:nvPicPr>
          <p:cNvPr id="4" name="Picture 3">
            <a:extLst>
              <a:ext uri="{FF2B5EF4-FFF2-40B4-BE49-F238E27FC236}">
                <a16:creationId xmlns:a16="http://schemas.microsoft.com/office/drawing/2014/main" id="{03953B46-4044-466A-8C9D-48F3AB4F5335}"/>
              </a:ext>
            </a:extLst>
          </p:cNvPr>
          <p:cNvPicPr/>
          <p:nvPr/>
        </p:nvPicPr>
        <p:blipFill rotWithShape="1">
          <a:blip r:embed="rId2"/>
          <a:srcRect l="33681" t="37818" r="31531" b="5456"/>
          <a:stretch/>
        </p:blipFill>
        <p:spPr bwMode="auto">
          <a:xfrm>
            <a:off x="2867487" y="2336799"/>
            <a:ext cx="5939162" cy="3611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0446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9D0D-14DC-45F1-87C0-2CC647CCFBBB}"/>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B0D49782-0E35-4281-ADB1-8BE6A9BA28FB}"/>
              </a:ext>
            </a:extLst>
          </p:cNvPr>
          <p:cNvSpPr>
            <a:spLocks noGrp="1"/>
          </p:cNvSpPr>
          <p:nvPr>
            <p:ph idx="1"/>
          </p:nvPr>
        </p:nvSpPr>
        <p:spPr/>
        <p:txBody>
          <a:bodyPr>
            <a:normAutofit/>
          </a:bodyPr>
          <a:lstStyle/>
          <a:p>
            <a:r>
              <a:rPr lang="en-IN" sz="1800" dirty="0"/>
              <a:t>The user is shown the common venues of a location </a:t>
            </a:r>
          </a:p>
          <a:p>
            <a:r>
              <a:rPr lang="en-IN" sz="1800" dirty="0"/>
              <a:t>The user is also shown the closest neighbourhood to the venue they selected.</a:t>
            </a:r>
          </a:p>
          <a:p>
            <a:r>
              <a:rPr lang="en-IN" sz="1800" dirty="0"/>
              <a:t>The future scope of this project can also be to design a front end and show the users the most favourable neighbourhoods that the user can live in.</a:t>
            </a:r>
          </a:p>
          <a:p>
            <a:endParaRPr lang="en-IN" sz="1800" dirty="0"/>
          </a:p>
          <a:p>
            <a:endParaRPr lang="en-IN" sz="1800" dirty="0"/>
          </a:p>
        </p:txBody>
      </p:sp>
    </p:spTree>
    <p:extLst>
      <p:ext uri="{BB962C8B-B14F-4D97-AF65-F5344CB8AC3E}">
        <p14:creationId xmlns:p14="http://schemas.microsoft.com/office/powerpoint/2010/main" val="211360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799F-46D8-4323-A5C1-00CE5BF6EAEB}"/>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302126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CE31-A007-4B3F-987E-EDADF4D2E23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075760E-C85A-4689-8A43-F9F3F9885B81}"/>
              </a:ext>
            </a:extLst>
          </p:cNvPr>
          <p:cNvSpPr>
            <a:spLocks noGrp="1"/>
          </p:cNvSpPr>
          <p:nvPr>
            <p:ph idx="1"/>
          </p:nvPr>
        </p:nvSpPr>
        <p:spPr/>
        <p:txBody>
          <a:bodyPr/>
          <a:lstStyle/>
          <a:p>
            <a:r>
              <a:rPr lang="en-IN" dirty="0"/>
              <a:t> </a:t>
            </a:r>
            <a:r>
              <a:rPr lang="en-IN" sz="2000" dirty="0"/>
              <a:t>Relocating to another place is a very difficult task.</a:t>
            </a:r>
          </a:p>
          <a:p>
            <a:r>
              <a:rPr lang="en-IN" dirty="0"/>
              <a:t> </a:t>
            </a:r>
            <a:r>
              <a:rPr lang="en-US" sz="2000" dirty="0">
                <a:effectLst/>
                <a:latin typeface="Times New Roman" panose="02020603050405020304" pitchFamily="18" charset="0"/>
                <a:ea typeface="Calibri" panose="020F0502020204030204" pitchFamily="34" charset="0"/>
                <a:cs typeface="Mangal" panose="02040503050203030202" pitchFamily="18" charset="0"/>
              </a:rPr>
              <a:t>What if a family man wants to move and is unaware of the environment around his selected neighborhood? This is where the project Urban Happiness comes in.</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dirty="0"/>
              <a:t> </a:t>
            </a:r>
            <a:r>
              <a:rPr lang="en-US" sz="2000" dirty="0">
                <a:effectLst/>
                <a:latin typeface="Times New Roman" panose="02020603050405020304" pitchFamily="18" charset="0"/>
                <a:ea typeface="Calibri" panose="020F0502020204030204" pitchFamily="34" charset="0"/>
                <a:cs typeface="Mangal" panose="02040503050203030202" pitchFamily="18" charset="0"/>
              </a:rPr>
              <a:t>Urban Happiness presents a map to the user with the crime ranges of the locality and the clustered neighborhood based on the venues. It also outputs the closest neighborhood from the venue given by the user.</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The map marks two neighborhoods that are close to the venue given by the user.</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The project clusters the neighborhoods based on all the venues and the crime rate in that neighborhood  into three clusters and shows it to the user via a map.</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44843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B4B5-D048-4BCD-B6DB-E8E008B5BE77}"/>
              </a:ext>
            </a:extLst>
          </p:cNvPr>
          <p:cNvSpPr>
            <a:spLocks noGrp="1"/>
          </p:cNvSpPr>
          <p:nvPr>
            <p:ph type="title"/>
          </p:nvPr>
        </p:nvSpPr>
        <p:spPr/>
        <p:txBody>
          <a:bodyPr/>
          <a:lstStyle/>
          <a:p>
            <a:r>
              <a:rPr lang="en-IN" dirty="0"/>
              <a:t>Data</a:t>
            </a:r>
          </a:p>
        </p:txBody>
      </p:sp>
      <p:sp>
        <p:nvSpPr>
          <p:cNvPr id="3" name="Content Placeholder 2">
            <a:extLst>
              <a:ext uri="{FF2B5EF4-FFF2-40B4-BE49-F238E27FC236}">
                <a16:creationId xmlns:a16="http://schemas.microsoft.com/office/drawing/2014/main" id="{A6EDD4DD-66EF-4670-9594-1166A8A4367D}"/>
              </a:ext>
            </a:extLst>
          </p:cNvPr>
          <p:cNvSpPr>
            <a:spLocks noGrp="1"/>
          </p:cNvSpPr>
          <p:nvPr>
            <p:ph idx="1"/>
          </p:nvPr>
        </p:nvSpPr>
        <p:spPr/>
        <p:txBody>
          <a:bodyPr>
            <a:normAutofit/>
          </a:bodyPr>
          <a:lstStyle/>
          <a:p>
            <a:r>
              <a:rPr lang="en-IN" sz="2000" dirty="0"/>
              <a:t> Crime Rate csv file</a:t>
            </a:r>
          </a:p>
          <a:p>
            <a:endParaRPr lang="en-IN" sz="2000" dirty="0"/>
          </a:p>
        </p:txBody>
      </p:sp>
      <p:pic>
        <p:nvPicPr>
          <p:cNvPr id="4" name="Picture 3">
            <a:extLst>
              <a:ext uri="{FF2B5EF4-FFF2-40B4-BE49-F238E27FC236}">
                <a16:creationId xmlns:a16="http://schemas.microsoft.com/office/drawing/2014/main" id="{60C2535F-477D-4B0F-B055-7A33292CE665}"/>
              </a:ext>
            </a:extLst>
          </p:cNvPr>
          <p:cNvPicPr/>
          <p:nvPr/>
        </p:nvPicPr>
        <p:blipFill rotWithShape="1">
          <a:blip r:embed="rId2"/>
          <a:srcRect l="1728" t="25291" r="42965" b="42092"/>
          <a:stretch/>
        </p:blipFill>
        <p:spPr bwMode="auto">
          <a:xfrm>
            <a:off x="1518082" y="2552699"/>
            <a:ext cx="8815526" cy="31201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8084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B61E0-6BF9-4D30-889C-7604EF7CCCED}"/>
              </a:ext>
            </a:extLst>
          </p:cNvPr>
          <p:cNvSpPr>
            <a:spLocks noGrp="1"/>
          </p:cNvSpPr>
          <p:nvPr>
            <p:ph idx="1"/>
          </p:nvPr>
        </p:nvSpPr>
        <p:spPr/>
        <p:txBody>
          <a:bodyPr/>
          <a:lstStyle/>
          <a:p>
            <a:r>
              <a:rPr lang="en-IN" sz="2800" dirty="0"/>
              <a:t> San Francisco </a:t>
            </a:r>
            <a:r>
              <a:rPr lang="en-IN" sz="2800" dirty="0" err="1"/>
              <a:t>GeoJson</a:t>
            </a:r>
            <a:r>
              <a:rPr lang="en-IN" sz="2800" dirty="0"/>
              <a:t> file.</a:t>
            </a:r>
          </a:p>
          <a:p>
            <a:endParaRPr lang="en-IN" sz="2800" dirty="0"/>
          </a:p>
        </p:txBody>
      </p:sp>
      <p:pic>
        <p:nvPicPr>
          <p:cNvPr id="4" name="Picture 3">
            <a:extLst>
              <a:ext uri="{FF2B5EF4-FFF2-40B4-BE49-F238E27FC236}">
                <a16:creationId xmlns:a16="http://schemas.microsoft.com/office/drawing/2014/main" id="{BDE3D175-0D92-47AB-A604-02CD31B84A21}"/>
              </a:ext>
            </a:extLst>
          </p:cNvPr>
          <p:cNvPicPr/>
          <p:nvPr/>
        </p:nvPicPr>
        <p:blipFill rotWithShape="1">
          <a:blip r:embed="rId2"/>
          <a:srcRect l="13693" t="8745" r="52843" b="39019"/>
          <a:stretch/>
        </p:blipFill>
        <p:spPr bwMode="auto">
          <a:xfrm>
            <a:off x="3808520" y="2854022"/>
            <a:ext cx="5868140" cy="32005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848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8675D9-8FE8-4D4E-9CF2-E766DCE70A15}"/>
              </a:ext>
            </a:extLst>
          </p:cNvPr>
          <p:cNvSpPr>
            <a:spLocks noGrp="1"/>
          </p:cNvSpPr>
          <p:nvPr>
            <p:ph idx="1"/>
          </p:nvPr>
        </p:nvSpPr>
        <p:spPr/>
        <p:txBody>
          <a:bodyPr/>
          <a:lstStyle/>
          <a:p>
            <a:r>
              <a:rPr lang="en-IN" sz="2800" dirty="0"/>
              <a:t> Postal Codes</a:t>
            </a:r>
          </a:p>
          <a:p>
            <a:endParaRPr lang="en-IN" sz="2800" dirty="0"/>
          </a:p>
          <a:p>
            <a:endParaRPr lang="en-IN" dirty="0"/>
          </a:p>
        </p:txBody>
      </p:sp>
      <p:pic>
        <p:nvPicPr>
          <p:cNvPr id="4" name="Picture 3">
            <a:extLst>
              <a:ext uri="{FF2B5EF4-FFF2-40B4-BE49-F238E27FC236}">
                <a16:creationId xmlns:a16="http://schemas.microsoft.com/office/drawing/2014/main" id="{08843090-7E42-45F4-868A-474EC66E200A}"/>
              </a:ext>
            </a:extLst>
          </p:cNvPr>
          <p:cNvPicPr/>
          <p:nvPr/>
        </p:nvPicPr>
        <p:blipFill rotWithShape="1">
          <a:blip r:embed="rId2"/>
          <a:srcRect l="7711" t="42072" r="52537" b="7583"/>
          <a:stretch/>
        </p:blipFill>
        <p:spPr bwMode="auto">
          <a:xfrm>
            <a:off x="3364637" y="2562822"/>
            <a:ext cx="6377015" cy="3527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254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C6AAE-D306-4F09-AFC7-149D2C88B985}"/>
              </a:ext>
            </a:extLst>
          </p:cNvPr>
          <p:cNvSpPr>
            <a:spLocks noGrp="1"/>
          </p:cNvSpPr>
          <p:nvPr>
            <p:ph idx="1"/>
          </p:nvPr>
        </p:nvSpPr>
        <p:spPr>
          <a:xfrm>
            <a:off x="710214" y="399495"/>
            <a:ext cx="10643586" cy="5777468"/>
          </a:xfrm>
        </p:spPr>
        <p:txBody>
          <a:bodyPr/>
          <a:lstStyle/>
          <a:p>
            <a:r>
              <a:rPr lang="en-IN" sz="2800" dirty="0" err="1"/>
              <a:t>FourSquare</a:t>
            </a:r>
            <a:r>
              <a:rPr lang="en-IN" sz="2800" dirty="0"/>
              <a:t> API</a:t>
            </a:r>
          </a:p>
          <a:p>
            <a:r>
              <a:rPr lang="en-US" sz="1800" dirty="0">
                <a:effectLst/>
                <a:latin typeface="Times New Roman" panose="02020603050405020304" pitchFamily="18" charset="0"/>
                <a:ea typeface="Calibri" panose="020F0502020204030204" pitchFamily="34" charset="0"/>
                <a:cs typeface="Mangal" panose="02040503050203030202" pitchFamily="18" charset="0"/>
              </a:rPr>
              <a:t>The foursquare API is used to fetch the list of venues that are close to the given latitude and the longitude. The API uses the client ID and the Client Secret to fetch the details.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Times New Roman" panose="02020603050405020304" pitchFamily="18" charset="0"/>
                <a:ea typeface="Calibri" panose="020F0502020204030204" pitchFamily="34" charset="0"/>
                <a:cs typeface="Mangal" panose="02040503050203030202" pitchFamily="18" charset="0"/>
              </a:rPr>
              <a:t>The response can then be converted to a pandas data frame and then be used for  further operations.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55B1A25B-BEC4-437E-96D9-D39B49921364}"/>
              </a:ext>
            </a:extLst>
          </p:cNvPr>
          <p:cNvPicPr/>
          <p:nvPr/>
        </p:nvPicPr>
        <p:blipFill rotWithShape="1">
          <a:blip r:embed="rId2"/>
          <a:srcRect l="7313" t="37108" r="28607" b="30747"/>
          <a:stretch/>
        </p:blipFill>
        <p:spPr bwMode="auto">
          <a:xfrm>
            <a:off x="2547891" y="2598419"/>
            <a:ext cx="6167484" cy="24440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633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BC4B-F1EF-45F0-BD21-5C9A103E49F7}"/>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B9B2AE1C-6DAA-4E28-90A8-F188F2EBEAAF}"/>
              </a:ext>
            </a:extLst>
          </p:cNvPr>
          <p:cNvSpPr>
            <a:spLocks noGrp="1"/>
          </p:cNvSpPr>
          <p:nvPr>
            <p:ph idx="1"/>
          </p:nvPr>
        </p:nvSpPr>
        <p:spPr/>
        <p:txBody>
          <a:bodyPr/>
          <a:lstStyle/>
          <a:p>
            <a:r>
              <a:rPr lang="en-IN" dirty="0"/>
              <a:t> Data Pre-processing</a:t>
            </a:r>
          </a:p>
          <a:p>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data from the csv file is processed so that the data is stored in the data frame with neighborhood, count as the columns.</a:t>
            </a:r>
          </a:p>
          <a:p>
            <a:r>
              <a:rPr lang="en-US" sz="2000" dirty="0">
                <a:latin typeface="Times New Roman" panose="02020603050405020304" pitchFamily="18" charset="0"/>
                <a:ea typeface="Calibri" panose="020F0502020204030204" pitchFamily="34" charset="0"/>
                <a:cs typeface="Times New Roman" panose="02020603050405020304" pitchFamily="18" charset="0"/>
              </a:rPr>
              <a:t>One Hot Encoding is done on the foursquare response.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data is then response is added to get the below data frame.</a:t>
            </a:r>
          </a:p>
          <a:p>
            <a:r>
              <a:rPr lang="en-IN" sz="2000" dirty="0">
                <a:latin typeface="Times New Roman" panose="02020603050405020304" pitchFamily="18" charset="0"/>
                <a:cs typeface="Times New Roman" panose="02020603050405020304" pitchFamily="18" charset="0"/>
              </a:rPr>
              <a:t>Each column is pre-processed and scaled down to a value between 0 and 1.</a:t>
            </a:r>
          </a:p>
        </p:txBody>
      </p:sp>
      <p:pic>
        <p:nvPicPr>
          <p:cNvPr id="5" name="Picture 4">
            <a:extLst>
              <a:ext uri="{FF2B5EF4-FFF2-40B4-BE49-F238E27FC236}">
                <a16:creationId xmlns:a16="http://schemas.microsoft.com/office/drawing/2014/main" id="{058BF5B2-462D-4C6D-81E1-64A6C5A7BB69}"/>
              </a:ext>
            </a:extLst>
          </p:cNvPr>
          <p:cNvPicPr/>
          <p:nvPr/>
        </p:nvPicPr>
        <p:blipFill rotWithShape="1">
          <a:blip r:embed="rId2"/>
          <a:srcRect l="9528" t="43333" r="44383" b="27122"/>
          <a:stretch/>
        </p:blipFill>
        <p:spPr bwMode="auto">
          <a:xfrm>
            <a:off x="2414726" y="4563121"/>
            <a:ext cx="6622742" cy="19297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435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C7FDA-1B17-4207-A614-0311FE49DDBA}"/>
              </a:ext>
            </a:extLst>
          </p:cNvPr>
          <p:cNvSpPr>
            <a:spLocks noGrp="1"/>
          </p:cNvSpPr>
          <p:nvPr>
            <p:ph idx="1"/>
          </p:nvPr>
        </p:nvSpPr>
        <p:spPr>
          <a:xfrm>
            <a:off x="781235" y="648070"/>
            <a:ext cx="10572565" cy="5528893"/>
          </a:xfrm>
        </p:spPr>
        <p:txBody>
          <a:bodyPr/>
          <a:lstStyle/>
          <a:p>
            <a:r>
              <a:rPr lang="en-IN" dirty="0"/>
              <a:t> Data Visualization</a:t>
            </a:r>
          </a:p>
          <a:p>
            <a:r>
              <a:rPr lang="en-IN" sz="2000" dirty="0"/>
              <a:t>1. </a:t>
            </a:r>
            <a:r>
              <a:rPr lang="en-IN" sz="2000" dirty="0" err="1"/>
              <a:t>Chloropleth</a:t>
            </a:r>
            <a:r>
              <a:rPr lang="en-IN" sz="2000" dirty="0"/>
              <a:t> map is shown to view crime rate</a:t>
            </a:r>
          </a:p>
          <a:p>
            <a:endParaRPr lang="en-IN" sz="2000" dirty="0"/>
          </a:p>
        </p:txBody>
      </p:sp>
      <p:pic>
        <p:nvPicPr>
          <p:cNvPr id="4" name="Picture 3">
            <a:extLst>
              <a:ext uri="{FF2B5EF4-FFF2-40B4-BE49-F238E27FC236}">
                <a16:creationId xmlns:a16="http://schemas.microsoft.com/office/drawing/2014/main" id="{B78BD427-E00E-453B-9B59-0E095B6FA9B1}"/>
              </a:ext>
            </a:extLst>
          </p:cNvPr>
          <p:cNvPicPr/>
          <p:nvPr/>
        </p:nvPicPr>
        <p:blipFill rotWithShape="1">
          <a:blip r:embed="rId2"/>
          <a:srcRect l="65810" t="41756" r="6492" b="46820"/>
          <a:stretch/>
        </p:blipFill>
        <p:spPr bwMode="auto">
          <a:xfrm>
            <a:off x="3594458" y="1771958"/>
            <a:ext cx="4488180" cy="10414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95B2C68-6FD8-4FAD-8333-78E814C12190}"/>
              </a:ext>
            </a:extLst>
          </p:cNvPr>
          <p:cNvPicPr/>
          <p:nvPr/>
        </p:nvPicPr>
        <p:blipFill rotWithShape="1">
          <a:blip r:embed="rId3"/>
          <a:srcRect l="34124" t="40969" r="36627" b="24759"/>
          <a:stretch/>
        </p:blipFill>
        <p:spPr bwMode="auto">
          <a:xfrm>
            <a:off x="3400148" y="2996195"/>
            <a:ext cx="4876800" cy="32137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949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B2487-0E53-4003-874B-8536F21C6BEF}"/>
              </a:ext>
            </a:extLst>
          </p:cNvPr>
          <p:cNvSpPr>
            <a:spLocks noGrp="1"/>
          </p:cNvSpPr>
          <p:nvPr>
            <p:ph idx="1"/>
          </p:nvPr>
        </p:nvSpPr>
        <p:spPr>
          <a:xfrm>
            <a:off x="719091" y="506027"/>
            <a:ext cx="10634709" cy="5670936"/>
          </a:xfrm>
        </p:spPr>
        <p:txBody>
          <a:bodyPr>
            <a:normAutofit/>
          </a:bodyPr>
          <a:lstStyle/>
          <a:p>
            <a:r>
              <a:rPr lang="en-IN" sz="2000" dirty="0"/>
              <a:t>2. Coloured markers for different clusters.</a:t>
            </a:r>
          </a:p>
          <a:p>
            <a:endParaRPr lang="en-IN" sz="2000" dirty="0"/>
          </a:p>
        </p:txBody>
      </p:sp>
      <p:pic>
        <p:nvPicPr>
          <p:cNvPr id="5" name="Picture 4">
            <a:extLst>
              <a:ext uri="{FF2B5EF4-FFF2-40B4-BE49-F238E27FC236}">
                <a16:creationId xmlns:a16="http://schemas.microsoft.com/office/drawing/2014/main" id="{0BBE1B16-134B-43DE-9BB9-8869CDC18901}"/>
              </a:ext>
            </a:extLst>
          </p:cNvPr>
          <p:cNvPicPr/>
          <p:nvPr/>
        </p:nvPicPr>
        <p:blipFill rotWithShape="1">
          <a:blip r:embed="rId2"/>
          <a:srcRect l="33681" t="37818" r="31531" b="5456"/>
          <a:stretch/>
        </p:blipFill>
        <p:spPr bwMode="auto">
          <a:xfrm>
            <a:off x="2334827" y="1349407"/>
            <a:ext cx="5832629" cy="43678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2831862"/>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B2431"/>
      </a:dk2>
      <a:lt2>
        <a:srgbClr val="F0F3F1"/>
      </a:lt2>
      <a:accent1>
        <a:srgbClr val="E729B6"/>
      </a:accent1>
      <a:accent2>
        <a:srgbClr val="B717D5"/>
      </a:accent2>
      <a:accent3>
        <a:srgbClr val="7929E7"/>
      </a:accent3>
      <a:accent4>
        <a:srgbClr val="3736DA"/>
      </a:accent4>
      <a:accent5>
        <a:srgbClr val="2977E7"/>
      </a:accent5>
      <a:accent6>
        <a:srgbClr val="17B4D5"/>
      </a:accent6>
      <a:hlink>
        <a:srgbClr val="3F5E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59</TotalTime>
  <Words>414</Words>
  <Application>Microsoft Office PowerPoint</Application>
  <PresentationFormat>Widescreen</PresentationFormat>
  <Paragraphs>35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Avenir Next LT Pro</vt:lpstr>
      <vt:lpstr>AvenirNext LT Pro Medium</vt:lpstr>
      <vt:lpstr>Calibri</vt:lpstr>
      <vt:lpstr>Rockwell</vt:lpstr>
      <vt:lpstr>Segoe UI</vt:lpstr>
      <vt:lpstr>Times New Roman</vt:lpstr>
      <vt:lpstr>ExploreVTI</vt:lpstr>
      <vt:lpstr>Urban Happiness</vt:lpstr>
      <vt:lpstr>Introduction</vt:lpstr>
      <vt:lpstr>Data</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Happiness</dc:title>
  <dc:creator>Sunita Sharma</dc:creator>
  <cp:lastModifiedBy>Sunita Sharma</cp:lastModifiedBy>
  <cp:revision>8</cp:revision>
  <dcterms:created xsi:type="dcterms:W3CDTF">2021-01-03T12:34:02Z</dcterms:created>
  <dcterms:modified xsi:type="dcterms:W3CDTF">2021-01-03T13:33:47Z</dcterms:modified>
</cp:coreProperties>
</file>